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5"/>
  </p:notesMasterIdLst>
  <p:handoutMasterIdLst>
    <p:handoutMasterId r:id="rId26"/>
  </p:handoutMasterIdLst>
  <p:sldIdLst>
    <p:sldId id="256" r:id="rId2"/>
    <p:sldId id="405" r:id="rId3"/>
    <p:sldId id="363" r:id="rId4"/>
    <p:sldId id="444" r:id="rId5"/>
    <p:sldId id="445" r:id="rId6"/>
    <p:sldId id="446" r:id="rId7"/>
    <p:sldId id="448" r:id="rId8"/>
    <p:sldId id="453" r:id="rId9"/>
    <p:sldId id="451" r:id="rId10"/>
    <p:sldId id="452" r:id="rId11"/>
    <p:sldId id="449" r:id="rId12"/>
    <p:sldId id="450" r:id="rId13"/>
    <p:sldId id="406" r:id="rId14"/>
    <p:sldId id="454" r:id="rId15"/>
    <p:sldId id="457" r:id="rId16"/>
    <p:sldId id="459" r:id="rId17"/>
    <p:sldId id="455" r:id="rId18"/>
    <p:sldId id="458" r:id="rId19"/>
    <p:sldId id="456" r:id="rId20"/>
    <p:sldId id="461" r:id="rId21"/>
    <p:sldId id="462" r:id="rId22"/>
    <p:sldId id="463" r:id="rId23"/>
    <p:sldId id="464" r:id="rId24"/>
  </p:sldIdLst>
  <p:sldSz cx="9144000" cy="5143500" type="screen16x9"/>
  <p:notesSz cx="6858000" cy="9144000"/>
  <p:embeddedFontLst>
    <p:embeddedFont>
      <p:font typeface="Bahnschrift Light Condensed" panose="020B0502040204020203" pitchFamily="34" charset="0"/>
      <p:regular r:id="rId27"/>
    </p:embeddedFont>
    <p:embeddedFont>
      <p:font typeface="Dosis" panose="020B0604020202020204" charset="0"/>
      <p:regular r:id="rId28"/>
      <p:bold r:id="rId29"/>
    </p:embeddedFont>
    <p:embeddedFont>
      <p:font typeface="Sniglet" panose="020B0604020202020204" charset="0"/>
      <p:regular r:id="rId30"/>
    </p:embeddedFont>
    <p:embeddedFont>
      <p:font typeface="Adobe Devanagari" panose="02040503050201020203" pitchFamily="18" charset="0"/>
      <p:regular r:id="rId31"/>
      <p:bold r:id="rId32"/>
      <p:italic r:id="rId33"/>
      <p:boldItalic r:id="rId34"/>
    </p:embeddedFont>
    <p:embeddedFont>
      <p:font typeface="Brush Script MT" panose="03060802040406070304" pitchFamily="66" charset="0"/>
      <p:italic r:id="rId35"/>
    </p:embeddedFont>
    <p:embeddedFont>
      <p:font typeface="open sans" panose="020B0606030504020204" pitchFamily="3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13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Blog</a:t>
            </a:r>
            <a:r>
              <a:rPr lang="en-US" baseline="0" smtClean="0"/>
              <a:t> 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4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922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community/attacks/xs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mtClean="0"/>
              <a:t>Cross-site </a:t>
            </a:r>
            <a:r>
              <a:rPr lang="en-US" dirty="0"/>
              <a:t>scripting (</a:t>
            </a:r>
            <a:r>
              <a:rPr lang="en-US" dirty="0" smtClean="0"/>
              <a:t>XSS</a:t>
            </a:r>
            <a:r>
              <a:rPr lang="en-US" dirty="0"/>
              <a:t>) attack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4804989" y="3728262"/>
            <a:ext cx="3897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https://owasp.org/www-community/attacks/xss/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XSS using </a:t>
            </a:r>
            <a:r>
              <a:rPr lang="en-US" dirty="0" err="1" smtClean="0"/>
              <a:t>Javascript</a:t>
            </a:r>
            <a:r>
              <a:rPr lang="en-US" dirty="0" smtClean="0"/>
              <a:t> alert function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9" y="1290645"/>
            <a:ext cx="6438095" cy="3123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865" y="1992512"/>
            <a:ext cx="2039319" cy="1146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ight Arrow 7"/>
          <p:cNvSpPr/>
          <p:nvPr/>
        </p:nvSpPr>
        <p:spPr>
          <a:xfrm>
            <a:off x="6724800" y="2450656"/>
            <a:ext cx="163525" cy="54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4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Hooking vulnerable-page visitors to </a:t>
            </a:r>
            <a:r>
              <a:rPr lang="en-US" dirty="0" err="1" smtClean="0"/>
              <a:t>BeEF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BeEF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7186475" cy="3610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</a:t>
            </a:r>
            <a:r>
              <a:rPr lang="en-US" dirty="0" smtClean="0"/>
              <a:t>rows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r 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/>
              <a:t>xploitation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ramework.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a penetration testing tool that focuses on the web browser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Inject JavaScript code to vulnerable pages (at web server)</a:t>
            </a:r>
          </a:p>
          <a:p>
            <a:pPr lvl="1"/>
            <a:r>
              <a:rPr lang="en-US" dirty="0"/>
              <a:t>Run JavaScript code </a:t>
            </a:r>
            <a:r>
              <a:rPr lang="en-US" dirty="0" smtClean="0"/>
              <a:t> at victims’ PC </a:t>
            </a:r>
          </a:p>
          <a:p>
            <a:pPr lvl="1"/>
            <a:r>
              <a:rPr lang="en-US" dirty="0" smtClean="0"/>
              <a:t>Control victims’ PC from </a:t>
            </a:r>
            <a:r>
              <a:rPr lang="en-US" dirty="0" err="1" smtClean="0"/>
              <a:t>BeEF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5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all three VMs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25" y="2171178"/>
            <a:ext cx="5723809" cy="245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48800" y="14871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47330"/>
              </p:ext>
            </p:extLst>
          </p:nvPr>
        </p:nvGraphicFramePr>
        <p:xfrm>
          <a:off x="4953600" y="88047"/>
          <a:ext cx="3984001" cy="1607724"/>
        </p:xfrm>
        <a:graphic>
          <a:graphicData uri="http://schemas.openxmlformats.org/drawingml/2006/table">
            <a:tbl>
              <a:tblPr firstRow="1" bandRow="1">
                <a:tableStyleId>{B527A8D3-8E02-4833-AC72-0F9BAFB9D0F3}</a:tableStyleId>
              </a:tblPr>
              <a:tblGrid>
                <a:gridCol w="1339200"/>
                <a:gridCol w="1324800"/>
                <a:gridCol w="1320001"/>
              </a:tblGrid>
              <a:tr h="363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Username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63188">
                <a:tc>
                  <a:txBody>
                    <a:bodyPr/>
                    <a:lstStyle/>
                    <a:p>
                      <a:r>
                        <a:rPr lang="en-US" dirty="0" smtClean="0"/>
                        <a:t>Kali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toor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6318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Metasploitable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msfadmin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msfadmin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63188">
                <a:tc>
                  <a:txBody>
                    <a:bodyPr/>
                    <a:lstStyle/>
                    <a:p>
                      <a:r>
                        <a:rPr lang="en-US" dirty="0" smtClean="0"/>
                        <a:t>Win</a:t>
                      </a:r>
                      <a:r>
                        <a:rPr lang="en-US" baseline="0" dirty="0" smtClean="0"/>
                        <a:t> 10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Passw0rd!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00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BeEF</a:t>
            </a:r>
            <a:r>
              <a:rPr lang="en-US" dirty="0" smtClean="0"/>
              <a:t> login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6111503" y="4233505"/>
            <a:ext cx="3004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9303B"/>
                </a:solidFill>
                <a:latin typeface="open sans" panose="020B0606030504020204" pitchFamily="34" charset="0"/>
              </a:rPr>
              <a:t>If you want to change password</a:t>
            </a:r>
          </a:p>
          <a:p>
            <a:r>
              <a:rPr lang="en-US" dirty="0" err="1" smtClean="0">
                <a:solidFill>
                  <a:srgbClr val="FF0000"/>
                </a:solidFill>
                <a:latin typeface="open sans" panose="020B0606030504020204" pitchFamily="34" charset="0"/>
              </a:rPr>
              <a:t>leafpad</a:t>
            </a:r>
            <a:r>
              <a:rPr lang="en-US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 /</a:t>
            </a:r>
            <a:r>
              <a:rPr lang="en-US" dirty="0" err="1">
                <a:solidFill>
                  <a:srgbClr val="FF0000"/>
                </a:solidFill>
                <a:latin typeface="open sans" panose="020B0606030504020204" pitchFamily="34" charset="0"/>
              </a:rPr>
              <a:t>etc</a:t>
            </a:r>
            <a:r>
              <a:rPr lang="en-US" dirty="0">
                <a:solidFill>
                  <a:srgbClr val="FF0000"/>
                </a:solidFill>
                <a:latin typeface="open sans" panose="020B0606030504020204" pitchFamily="34" charset="0"/>
              </a:rPr>
              <a:t>/beef-</a:t>
            </a:r>
            <a:r>
              <a:rPr lang="en-US" dirty="0" err="1">
                <a:solidFill>
                  <a:srgbClr val="FF0000"/>
                </a:solidFill>
                <a:latin typeface="open sans" panose="020B0606030504020204" pitchFamily="34" charset="0"/>
              </a:rPr>
              <a:t>xss</a:t>
            </a:r>
            <a:r>
              <a:rPr lang="en-US" dirty="0">
                <a:solidFill>
                  <a:srgbClr val="FF0000"/>
                </a:solidFill>
                <a:latin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open sans" panose="020B0606030504020204" pitchFamily="34" charset="0"/>
              </a:rPr>
              <a:t>config.yaml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64379"/>
            <a:ext cx="4806269" cy="39519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70987" y="3656424"/>
            <a:ext cx="114486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 Kali 2019: </a:t>
            </a:r>
          </a:p>
          <a:p>
            <a:r>
              <a:rPr lang="en-US" sz="1050" dirty="0" smtClean="0"/>
              <a:t>Username</a:t>
            </a:r>
            <a:r>
              <a:rPr lang="en-US" sz="1050" dirty="0"/>
              <a:t>: </a:t>
            </a:r>
            <a:r>
              <a:rPr lang="en-US" sz="1050" dirty="0">
                <a:solidFill>
                  <a:srgbClr val="FF0000"/>
                </a:solidFill>
              </a:rPr>
              <a:t>beef</a:t>
            </a:r>
          </a:p>
          <a:p>
            <a:r>
              <a:rPr lang="en-US" sz="1050" dirty="0"/>
              <a:t>Password: </a:t>
            </a:r>
            <a:r>
              <a:rPr lang="en-US" sz="1050" dirty="0">
                <a:solidFill>
                  <a:srgbClr val="FF0000"/>
                </a:solidFill>
              </a:rPr>
              <a:t>beef</a:t>
            </a:r>
          </a:p>
        </p:txBody>
      </p:sp>
    </p:spTree>
    <p:extLst>
      <p:ext uri="{BB962C8B-B14F-4D97-AF65-F5344CB8AC3E}">
        <p14:creationId xmlns:p14="http://schemas.microsoft.com/office/powerpoint/2010/main" val="1310753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 to hook victim’s PC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38066"/>
            <a:ext cx="8287376" cy="39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61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Kali PC: Change security setting to 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753"/>
          <a:stretch/>
        </p:blipFill>
        <p:spPr>
          <a:xfrm>
            <a:off x="829421" y="1091480"/>
            <a:ext cx="4617507" cy="385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8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Kali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082425"/>
            <a:ext cx="6358846" cy="40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9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Victim’s PC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16" y="1322261"/>
            <a:ext cx="5091573" cy="3531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3447" y="1815643"/>
            <a:ext cx="2452916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Make sure use </a:t>
            </a:r>
            <a:r>
              <a:rPr lang="en-US" dirty="0" err="1" smtClean="0"/>
              <a:t>Metasploit</a:t>
            </a:r>
            <a:r>
              <a:rPr lang="en-US" dirty="0" smtClean="0"/>
              <a:t> ID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670757" y="1960368"/>
            <a:ext cx="2447171" cy="26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272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Victim’s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9" y="1160832"/>
            <a:ext cx="2085714" cy="3561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875" y="1580443"/>
            <a:ext cx="5315540" cy="168247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901082" y="2348495"/>
            <a:ext cx="372651" cy="920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6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XSS</a:t>
            </a:r>
          </a:p>
          <a:p>
            <a:r>
              <a:rPr lang="en-US" dirty="0" smtClean="0"/>
              <a:t>Discover XSS</a:t>
            </a:r>
          </a:p>
          <a:p>
            <a:r>
              <a:rPr lang="en-US" dirty="0" smtClean="0"/>
              <a:t>Hooking vulnerable-page visitors to </a:t>
            </a:r>
            <a:r>
              <a:rPr lang="en-US" dirty="0" err="1" smtClean="0"/>
              <a:t>BeEF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14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– Send an Alert to victim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166"/>
            <a:ext cx="9144000" cy="34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Animation- Send fake updates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7963"/>
            <a:ext cx="9144000" cy="34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Animation: Take picture </a:t>
            </a:r>
            <a:r>
              <a:rPr lang="en-US" smtClean="0"/>
              <a:t>of victim’s PC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5" y="1253337"/>
            <a:ext cx="7977096" cy="38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07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Attack </a:t>
            </a:r>
            <a:r>
              <a:rPr lang="en-US" dirty="0" err="1" smtClean="0"/>
              <a:t>mutillidae</a:t>
            </a:r>
            <a:r>
              <a:rPr lang="en-US" dirty="0" smtClean="0"/>
              <a:t> using XSS</a:t>
            </a:r>
          </a:p>
          <a:p>
            <a:r>
              <a:rPr lang="en-US" dirty="0" smtClean="0"/>
              <a:t>Capture screenshots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720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XSS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9463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type of </a:t>
            </a:r>
            <a:r>
              <a:rPr lang="en-US" dirty="0" smtClean="0"/>
              <a:t>injection attack</a:t>
            </a:r>
          </a:p>
          <a:p>
            <a:r>
              <a:rPr lang="en-US" dirty="0" smtClean="0"/>
              <a:t>Attacker injects malicious </a:t>
            </a:r>
            <a:r>
              <a:rPr lang="en-US" dirty="0"/>
              <a:t>scripts </a:t>
            </a:r>
            <a:r>
              <a:rPr lang="en-US" dirty="0" smtClean="0"/>
              <a:t>into </a:t>
            </a:r>
            <a:r>
              <a:rPr lang="en-US" dirty="0"/>
              <a:t>otherwise benign and trusted websites. </a:t>
            </a:r>
            <a:endParaRPr lang="en-US" dirty="0" smtClean="0"/>
          </a:p>
          <a:p>
            <a:r>
              <a:rPr lang="en-US" dirty="0" smtClean="0"/>
              <a:t>Whenever (any) </a:t>
            </a:r>
            <a:r>
              <a:rPr lang="en-US" dirty="0"/>
              <a:t>victim visits injected Web </a:t>
            </a:r>
            <a:r>
              <a:rPr lang="en-US" dirty="0" smtClean="0"/>
              <a:t>site </a:t>
            </a:r>
            <a:endParaRPr lang="en-US" dirty="0"/>
          </a:p>
          <a:p>
            <a:pPr lvl="1"/>
            <a:r>
              <a:rPr lang="en-US" dirty="0"/>
              <a:t>Malicious instructions are sent to victim’s 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9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2" descr="Image result for Cross-Site Atta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6343"/>
            <a:ext cx="9136386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97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Discover </a:t>
            </a:r>
            <a:r>
              <a:rPr lang="en-US" dirty="0" smtClean="0"/>
              <a:t>XSS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176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Damn Vulnerable Web App (DVWA)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81600"/>
            <a:ext cx="5143643" cy="3456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634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script security to 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47" y="1082425"/>
            <a:ext cx="5361905" cy="4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93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normal post message function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9" y="1247237"/>
            <a:ext cx="4620458" cy="3231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371" y="1333637"/>
            <a:ext cx="3564856" cy="290913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831200" y="2862818"/>
            <a:ext cx="554400" cy="13238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49425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3555</TotalTime>
  <Words>236</Words>
  <Application>Microsoft Office PowerPoint</Application>
  <PresentationFormat>On-screen Show (16:9)</PresentationFormat>
  <Paragraphs>70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Bahnschrift Light Condensed</vt:lpstr>
      <vt:lpstr>Dosis</vt:lpstr>
      <vt:lpstr>Sniglet</vt:lpstr>
      <vt:lpstr>Adobe Devanagari</vt:lpstr>
      <vt:lpstr>Brush Script MT</vt:lpstr>
      <vt:lpstr>open sans</vt:lpstr>
      <vt:lpstr>Friar template</vt:lpstr>
      <vt:lpstr>Cross-site scripting (XSS) attack</vt:lpstr>
      <vt:lpstr>Overview</vt:lpstr>
      <vt:lpstr>What is XSS</vt:lpstr>
      <vt:lpstr>XSS</vt:lpstr>
      <vt:lpstr>PowerPoint Presentation</vt:lpstr>
      <vt:lpstr>Discover XSS</vt:lpstr>
      <vt:lpstr>Damn Vulnerable Web App (DVWA)</vt:lpstr>
      <vt:lpstr>Set script security to low</vt:lpstr>
      <vt:lpstr>Test normal post message function</vt:lpstr>
      <vt:lpstr>Discover XSS using Javascript alert function</vt:lpstr>
      <vt:lpstr>Hooking vulnerable-page visitors to BeEF</vt:lpstr>
      <vt:lpstr>What is BeEF</vt:lpstr>
      <vt:lpstr>Start all three VMs</vt:lpstr>
      <vt:lpstr>BeEF login</vt:lpstr>
      <vt:lpstr>Script to hook victim’s PC</vt:lpstr>
      <vt:lpstr>Kali PC: Change security setting to low</vt:lpstr>
      <vt:lpstr>Kali Machine</vt:lpstr>
      <vt:lpstr>Victim’s PC</vt:lpstr>
      <vt:lpstr>Victim’s PC</vt:lpstr>
      <vt:lpstr>Animation – Send an Alert to victim</vt:lpstr>
      <vt:lpstr>Animation- Send fake updates</vt:lpstr>
      <vt:lpstr>Animation: Take picture of victim’s PC</vt:lpstr>
      <vt:lpstr>Your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426</cp:revision>
  <dcterms:modified xsi:type="dcterms:W3CDTF">2020-04-02T03:25:50Z</dcterms:modified>
</cp:coreProperties>
</file>